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customXml/itemProps1.xml" ContentType="application/vnd.openxmlformats-officedocument.customXmlPropertie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wmv" ContentType="video/x-ms-wm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0"/>
  </p:notesMasterIdLst>
  <p:sldIdLst>
    <p:sldId id="256" r:id="rId3"/>
    <p:sldId id="257" r:id="rId4"/>
    <p:sldId id="271" r:id="rId5"/>
    <p:sldId id="272" r:id="rId6"/>
    <p:sldId id="258" r:id="rId7"/>
    <p:sldId id="265" r:id="rId8"/>
    <p:sldId id="264" r:id="rId9"/>
    <p:sldId id="268" r:id="rId10"/>
    <p:sldId id="270" r:id="rId11"/>
    <p:sldId id="266" r:id="rId12"/>
    <p:sldId id="267" r:id="rId13"/>
    <p:sldId id="263" r:id="rId14"/>
    <p:sldId id="262" r:id="rId15"/>
    <p:sldId id="259" r:id="rId16"/>
    <p:sldId id="261" r:id="rId17"/>
    <p:sldId id="260" r:id="rId18"/>
    <p:sldId id="269"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0" d="100"/>
          <a:sy n="70" d="100"/>
        </p:scale>
        <p:origin x="-1080" y="-96"/>
      </p:cViewPr>
      <p:guideLst>
        <p:guide orient="horz" pos="2160"/>
        <p:guide pos="2880"/>
        <p:guide pos="144"/>
        <p:guide pos="5616"/>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0ED1E0-D099-4430-90A6-2209DEC42FBE}" type="datetimeFigureOut">
              <a:rPr lang="en-CA" smtClean="0"/>
              <a:pPr/>
              <a:t>08/11/2011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764D61-18EF-434E-BBB0-2B932C8B4480}" type="slidenum">
              <a:rPr lang="en-CA" smtClean="0"/>
              <a:pPr/>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video" Target="../media/media1.wmv"/><Relationship Id="rId5" Type="http://schemas.openxmlformats.org/officeDocument/2006/relationships/image" Target="../media/image4.png"/><Relationship Id="rId4" Type="http://schemas.microsoft.com/office/2007/relationships/media" Target="../media/media1.wmv"/></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video" Target="../media/media1.wmv"/><Relationship Id="rId5" Type="http://schemas.openxmlformats.org/officeDocument/2006/relationships/image" Target="../media/image4.png"/><Relationship Id="rId4" Type="http://schemas.microsoft.com/office/2007/relationships/media" Target="../media/media1.wm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2325" y="762000"/>
            <a:ext cx="5111675" cy="2667000"/>
          </a:xfrm>
        </p:spPr>
        <p:txBody>
          <a:bodyPr/>
          <a:lstStyle/>
          <a:p>
            <a:r>
              <a:rPr lang="en-US" smtClean="0"/>
              <a:t>Click to edit Master title style</a:t>
            </a:r>
            <a:endParaRPr lang="en-US"/>
          </a:p>
        </p:txBody>
      </p:sp>
      <p:sp>
        <p:nvSpPr>
          <p:cNvPr id="3" name="Subtitle 2"/>
          <p:cNvSpPr>
            <a:spLocks noGrp="1"/>
          </p:cNvSpPr>
          <p:nvPr>
            <p:ph type="subTitle" idx="1"/>
          </p:nvPr>
        </p:nvSpPr>
        <p:spPr>
          <a:xfrm>
            <a:off x="228600" y="3810000"/>
            <a:ext cx="5105400" cy="2133600"/>
          </a:xfrm>
        </p:spPr>
        <p:txBody>
          <a:bodyPr/>
          <a:lstStyle>
            <a:lvl1pPr marL="0" indent="0" algn="l">
              <a:buNone/>
              <a:defRPr b="1">
                <a:solidFill>
                  <a:schemeClr val="tx1"/>
                </a:solidFill>
                <a:effectLst>
                  <a:reflection blurRad="6350" stA="55000" endA="3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FB6FD9-DF56-4385-B263-C481E427B738}" type="datetime1">
              <a:rPr lang="en-US" smtClean="0"/>
              <a:pPr/>
              <a:t>11/8/2011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pPr/>
              <a:t>‹#›</a:t>
            </a:fld>
            <a:endParaRPr lang="en-US"/>
          </a:p>
        </p:txBody>
      </p:sp>
      <p:pic>
        <p:nvPicPr>
          <p:cNvPr id="8" name="Glowing tech background 3d ,LO2.wmv">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rotWithShape="1">
          <a:blip r:embed="rId5" cstate="print"/>
          <a:srcRect l="25555" r="7778"/>
          <a:stretch/>
        </p:blipFill>
        <p:spPr>
          <a:xfrm>
            <a:off x="4495800" y="1368911"/>
            <a:ext cx="3888889" cy="3888889"/>
          </a:xfrm>
          <a:prstGeom prst="roundRect">
            <a:avLst>
              <a:gd name="adj" fmla="val 8644"/>
            </a:avLst>
          </a:prstGeom>
          <a:ln>
            <a:noFill/>
          </a:ln>
          <a:effectLst>
            <a:reflection blurRad="6350" stA="15000" endPos="50000" dist="635000" dir="5400000" sy="-100000" algn="bl" rotWithShape="0"/>
          </a:effectLst>
          <a:scene3d>
            <a:camera prst="perspectiveRelaxed" fov="6900000">
              <a:rot lat="23995" lon="3210004" rev="21299988"/>
            </a:camera>
            <a:lightRig rig="chilly" dir="t"/>
          </a:scene3d>
          <a:sp3d extrusionH="635000" prstMaterial="powder">
            <a:bevelT w="0" h="0"/>
            <a:contourClr>
              <a:srgbClr val="969696"/>
            </a:contourClr>
          </a:sp3d>
        </p:spPr>
      </p:pic>
    </p:spTree>
    <p:extLst>
      <p:ext uri="{BB962C8B-B14F-4D97-AF65-F5344CB8AC3E}">
        <p14:creationId xmlns:p14="http://schemas.microsoft.com/office/powerpoint/2010/main" xmlns="" val="182847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403874"/>
            <a:ext cx="72390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FAA645-29A1-4D89-A5E6-841CB2EA64E5}" type="datetime1">
              <a:rPr lang="en-US" smtClean="0"/>
              <a:pPr/>
              <a:t>11/8/2011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pPr/>
              <a:t>‹#›</a:t>
            </a:fld>
            <a:endParaRPr lang="en-US"/>
          </a:p>
        </p:txBody>
      </p:sp>
    </p:spTree>
    <p:extLst>
      <p:ext uri="{BB962C8B-B14F-4D97-AF65-F5344CB8AC3E}">
        <p14:creationId xmlns:p14="http://schemas.microsoft.com/office/powerpoint/2010/main" xmlns="" val="27313297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19800" y="1371600"/>
            <a:ext cx="1828800" cy="4953000"/>
          </a:xfrm>
        </p:spPr>
        <p:txBody>
          <a:bodyPr vert="eaVert"/>
          <a:lstStyle>
            <a:lvl1pPr>
              <a:defRPr>
                <a:solidFill>
                  <a:schemeClr val="tx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228600" y="1371600"/>
            <a:ext cx="5791200" cy="4953000"/>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877A8B1-40ED-4A45-AA09-A63141E047D2}" type="datetime1">
              <a:rPr lang="en-US" smtClean="0"/>
              <a:pPr/>
              <a:t>11/8/2011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pPr/>
              <a:t>‹#›</a:t>
            </a:fld>
            <a:endParaRPr lang="en-US"/>
          </a:p>
        </p:txBody>
      </p:sp>
    </p:spTree>
    <p:extLst>
      <p:ext uri="{BB962C8B-B14F-4D97-AF65-F5344CB8AC3E}">
        <p14:creationId xmlns:p14="http://schemas.microsoft.com/office/powerpoint/2010/main" xmlns="" val="21009735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1A4FB8-BBE7-418E-AC1B-0310C2856C96}" type="datetime1">
              <a:rPr lang="en-US" smtClean="0"/>
              <a:pPr/>
              <a:t>11/8/2011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pPr/>
              <a:t>‹#›</a:t>
            </a:fld>
            <a:endParaRPr lang="en-US"/>
          </a:p>
        </p:txBody>
      </p:sp>
    </p:spTree>
    <p:extLst>
      <p:ext uri="{BB962C8B-B14F-4D97-AF65-F5344CB8AC3E}">
        <p14:creationId xmlns:p14="http://schemas.microsoft.com/office/powerpoint/2010/main" xmlns="" val="2381414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929187"/>
            <a:ext cx="5105400" cy="1362075"/>
          </a:xfrm>
        </p:spPr>
        <p:txBody>
          <a:bodyPr anchor="t"/>
          <a:lstStyle>
            <a:lvl1pPr algn="l">
              <a:defRPr sz="4000" b="1" cap="all">
                <a:solidFill>
                  <a:schemeClr val="tx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228600" y="3733800"/>
            <a:ext cx="5105400" cy="11953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7411EF5F-D860-4E37-98BF-3A872DF2298B}" type="datetime1">
              <a:rPr lang="en-US" smtClean="0"/>
              <a:pPr/>
              <a:t>11/8/2011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pPr/>
              <a:t>‹#›</a:t>
            </a:fld>
            <a:endParaRPr lang="en-US"/>
          </a:p>
        </p:txBody>
      </p:sp>
      <p:pic>
        <p:nvPicPr>
          <p:cNvPr id="8" name="Glowing tech background 3d ,LO2.wmv">
            <a:hlinkClick r:id="" action="ppaction://media"/>
          </p:cNvPr>
          <p:cNvPicPr>
            <a:picLocks noChangeAspect="1"/>
          </p:cNvPicPr>
          <p:nvPr userDrawn="1">
            <a:videoFile r:link="rId1"/>
            <p:extLst>
              <p:ext uri="{DAA4B4D4-6D71-4841-9C94-3DE7FCFB9230}">
                <p14:media xmlns:p14="http://schemas.microsoft.com/office/powerpoint/2010/main" xmlns="" r:embed="rId4"/>
              </p:ext>
            </p:extLst>
          </p:nvPr>
        </p:nvPicPr>
        <p:blipFill rotWithShape="1">
          <a:blip r:embed="rId5" cstate="print"/>
          <a:srcRect l="25555" r="7778"/>
          <a:stretch/>
        </p:blipFill>
        <p:spPr>
          <a:xfrm>
            <a:off x="4495800" y="1368911"/>
            <a:ext cx="3888889" cy="3888889"/>
          </a:xfrm>
          <a:prstGeom prst="roundRect">
            <a:avLst>
              <a:gd name="adj" fmla="val 8644"/>
            </a:avLst>
          </a:prstGeom>
          <a:ln>
            <a:noFill/>
          </a:ln>
          <a:effectLst>
            <a:reflection blurRad="6350" stA="15000" endPos="50000" dist="635000" dir="5400000" sy="-100000" algn="bl" rotWithShape="0"/>
          </a:effectLst>
          <a:scene3d>
            <a:camera prst="perspectiveRelaxed" fov="6900000">
              <a:rot lat="23995" lon="3210004" rev="21299988"/>
            </a:camera>
            <a:lightRig rig="chilly" dir="t"/>
          </a:scene3d>
          <a:sp3d extrusionH="635000" prstMaterial="powder">
            <a:bevelT w="0" h="0"/>
            <a:contourClr>
              <a:srgbClr val="969696"/>
            </a:contourClr>
          </a:sp3d>
        </p:spPr>
      </p:pic>
    </p:spTree>
    <p:extLst>
      <p:ext uri="{BB962C8B-B14F-4D97-AF65-F5344CB8AC3E}">
        <p14:creationId xmlns:p14="http://schemas.microsoft.com/office/powerpoint/2010/main" xmlns="" val="28031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798637"/>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98637"/>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E0783EDA-860F-4933-96C7-84BACE5F7FC7}" type="datetime1">
              <a:rPr lang="en-US" smtClean="0"/>
              <a:pPr/>
              <a:t>11/8/2011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8AA99-7238-42D3-B68A-A4E1B56FEE73}" type="slidenum">
              <a:rPr lang="en-US" smtClean="0"/>
              <a:pPr/>
              <a:t>‹#›</a:t>
            </a:fld>
            <a:endParaRPr lang="en-US"/>
          </a:p>
        </p:txBody>
      </p:sp>
    </p:spTree>
    <p:extLst>
      <p:ext uri="{BB962C8B-B14F-4D97-AF65-F5344CB8AC3E}">
        <p14:creationId xmlns:p14="http://schemas.microsoft.com/office/powerpoint/2010/main" xmlns="" val="18973332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1733550"/>
            <a:ext cx="42687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28600" y="2373312"/>
            <a:ext cx="42687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733550"/>
            <a:ext cx="42703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373312"/>
            <a:ext cx="42703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E33D1D-84C6-4E34-BEB6-176BFF5F829E}" type="datetime1">
              <a:rPr lang="en-US" smtClean="0"/>
              <a:pPr/>
              <a:t>11/8/2011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C8AA99-7238-42D3-B68A-A4E1B56FEE73}" type="slidenum">
              <a:rPr lang="en-US" smtClean="0"/>
              <a:pPr/>
              <a:t>‹#›</a:t>
            </a:fld>
            <a:endParaRPr lang="en-US"/>
          </a:p>
        </p:txBody>
      </p:sp>
    </p:spTree>
    <p:extLst>
      <p:ext uri="{BB962C8B-B14F-4D97-AF65-F5344CB8AC3E}">
        <p14:creationId xmlns:p14="http://schemas.microsoft.com/office/powerpoint/2010/main" xmlns="" val="206709294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F07CD2-0490-4BFF-88F0-79DD3B6FD2D2}" type="datetime1">
              <a:rPr lang="en-US" smtClean="0"/>
              <a:pPr/>
              <a:t>11/8/2011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C8AA99-7238-42D3-B68A-A4E1B56FEE73}" type="slidenum">
              <a:rPr lang="en-US" smtClean="0"/>
              <a:pPr/>
              <a:t>‹#›</a:t>
            </a:fld>
            <a:endParaRPr lang="en-US"/>
          </a:p>
        </p:txBody>
      </p:sp>
    </p:spTree>
    <p:extLst>
      <p:ext uri="{BB962C8B-B14F-4D97-AF65-F5344CB8AC3E}">
        <p14:creationId xmlns:p14="http://schemas.microsoft.com/office/powerpoint/2010/main" xmlns="" val="82679554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D9B662-773C-44D8-AF01-432FE7FD382C}" type="datetime1">
              <a:rPr lang="en-US" smtClean="0"/>
              <a:pPr/>
              <a:t>11/8/2011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C8AA99-7238-42D3-B68A-A4E1B56FEE73}" type="slidenum">
              <a:rPr lang="en-US" smtClean="0"/>
              <a:pPr/>
              <a:t>‹#›</a:t>
            </a:fld>
            <a:endParaRPr lang="en-US"/>
          </a:p>
        </p:txBody>
      </p:sp>
    </p:spTree>
    <p:extLst>
      <p:ext uri="{BB962C8B-B14F-4D97-AF65-F5344CB8AC3E}">
        <p14:creationId xmlns:p14="http://schemas.microsoft.com/office/powerpoint/2010/main" xmlns="" val="386101417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86958"/>
            <a:ext cx="32369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371600"/>
            <a:ext cx="3968750" cy="49090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1371600"/>
            <a:ext cx="3236913" cy="491360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53CF65-9399-4336-971F-EF6CCD35F09F}" type="datetime1">
              <a:rPr lang="en-US" smtClean="0"/>
              <a:pPr/>
              <a:t>11/8/2011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8AA99-7238-42D3-B68A-A4E1B56FEE73}" type="slidenum">
              <a:rPr lang="en-US" smtClean="0"/>
              <a:pPr/>
              <a:t>‹#›</a:t>
            </a:fld>
            <a:endParaRPr lang="en-US"/>
          </a:p>
        </p:txBody>
      </p:sp>
    </p:spTree>
    <p:extLst>
      <p:ext uri="{BB962C8B-B14F-4D97-AF65-F5344CB8AC3E}">
        <p14:creationId xmlns:p14="http://schemas.microsoft.com/office/powerpoint/2010/main" xmlns="" val="254905264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5486400" cy="566738"/>
          </a:xfrm>
        </p:spPr>
        <p:txBody>
          <a:bodyPr anchor="b"/>
          <a:lstStyle>
            <a:lvl1pPr algn="l">
              <a:defRPr sz="2000" b="1">
                <a:solidFill>
                  <a:schemeClr val="tx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1430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6F40EE-CADE-4307-8D86-6FFCB77E2A15}" type="datetime1">
              <a:rPr lang="en-US" smtClean="0"/>
              <a:pPr/>
              <a:t>11/8/2011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8AA99-7238-42D3-B68A-A4E1B56FEE73}" type="slidenum">
              <a:rPr lang="en-US" smtClean="0"/>
              <a:pPr/>
              <a:t>‹#›</a:t>
            </a:fld>
            <a:endParaRPr lang="en-US"/>
          </a:p>
        </p:txBody>
      </p:sp>
    </p:spTree>
    <p:extLst>
      <p:ext uri="{BB962C8B-B14F-4D97-AF65-F5344CB8AC3E}">
        <p14:creationId xmlns:p14="http://schemas.microsoft.com/office/powerpoint/2010/main" xmlns="" val="18891388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ideo" Target="../media/media1.wm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media" Target="../media/media1.wm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76200"/>
            <a:ext cx="72390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8600" y="1403874"/>
            <a:ext cx="86868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4256"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470F4-A44A-4BBF-917E-8770CB4D7879}" type="datetime1">
              <a:rPr lang="en-US" smtClean="0"/>
              <a:pPr/>
              <a:t>11/8/2011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773732"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8AA99-7238-42D3-B68A-A4E1B56FEE73}" type="slidenum">
              <a:rPr lang="en-US" smtClean="0"/>
              <a:pPr/>
              <a:t>‹#›</a:t>
            </a:fld>
            <a:endParaRPr lang="en-US"/>
          </a:p>
        </p:txBody>
      </p:sp>
      <p:pic>
        <p:nvPicPr>
          <p:cNvPr id="9" name="Glowing tech background 3d ,LO2.wmv">
            <a:hlinkClick r:id="" action="ppaction://media"/>
          </p:cNvPr>
          <p:cNvPicPr>
            <a:picLocks noChangeAspect="1"/>
          </p:cNvPicPr>
          <p:nvPr userDrawn="1">
            <a:videoFile r:link="rId13"/>
            <p:extLst>
              <p:ext uri="{DAA4B4D4-6D71-4841-9C94-3DE7FCFB9230}">
                <p14:media xmlns:p14="http://schemas.microsoft.com/office/powerpoint/2010/main" xmlns="" r:embed="rId15"/>
              </p:ext>
            </p:extLst>
          </p:nvPr>
        </p:nvPicPr>
        <p:blipFill rotWithShape="1">
          <a:blip r:embed="rId16" cstate="print"/>
          <a:srcRect l="25555" r="7778"/>
          <a:stretch/>
        </p:blipFill>
        <p:spPr>
          <a:xfrm>
            <a:off x="7239000" y="152400"/>
            <a:ext cx="1600200" cy="1600200"/>
          </a:xfrm>
          <a:prstGeom prst="roundRect">
            <a:avLst>
              <a:gd name="adj" fmla="val 18055"/>
            </a:avLst>
          </a:prstGeom>
          <a:ln>
            <a:noFill/>
          </a:ln>
          <a:effectLst/>
          <a:scene3d>
            <a:camera prst="perspectiveRelaxed" fov="7200000">
              <a:rot lat="23995" lon="3210004" rev="21299988"/>
            </a:camera>
            <a:lightRig rig="chilly" dir="t">
              <a:rot lat="0" lon="0" rev="0"/>
            </a:lightRig>
          </a:scene3d>
          <a:sp3d extrusionH="254000" prstMaterial="powder">
            <a:bevelT w="0" h="0"/>
            <a:contourClr>
              <a:srgbClr val="969696"/>
            </a:contourClr>
          </a:sp3d>
        </p:spPr>
      </p:pic>
    </p:spTree>
    <p:extLst>
      <p:ext uri="{BB962C8B-B14F-4D97-AF65-F5344CB8AC3E}">
        <p14:creationId xmlns:p14="http://schemas.microsoft.com/office/powerpoint/2010/main" xmlns="" val="4116082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hf hdr="0" ftr="0" dt="0"/>
  <p:txStyles>
    <p:titleStyle>
      <a:lvl1pPr algn="l" defTabSz="914400" rtl="0" eaLnBrk="1" latinLnBrk="0" hangingPunct="1">
        <a:spcBef>
          <a:spcPct val="0"/>
        </a:spcBef>
        <a:buNone/>
        <a:defRPr sz="4400" b="1" kern="1200">
          <a:solidFill>
            <a:schemeClr val="bg1"/>
          </a:solidFill>
          <a:effectLst>
            <a:outerShdw blurRad="38100" dist="38100" dir="2700000" algn="tl">
              <a:srgbClr val="000000">
                <a:alpha val="43137"/>
              </a:srgbClr>
            </a:outerShdw>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Liquid Metal Ion Source</a:t>
            </a:r>
            <a:endParaRPr lang="en-US" dirty="0"/>
          </a:p>
        </p:txBody>
      </p:sp>
      <p:sp>
        <p:nvSpPr>
          <p:cNvPr id="3" name="Subtitle 2"/>
          <p:cNvSpPr>
            <a:spLocks noGrp="1"/>
          </p:cNvSpPr>
          <p:nvPr>
            <p:ph type="subTitle" idx="1"/>
          </p:nvPr>
        </p:nvSpPr>
        <p:spPr>
          <a:xfrm>
            <a:off x="228600" y="3810000"/>
            <a:ext cx="6172200" cy="2133600"/>
          </a:xfrm>
        </p:spPr>
        <p:txBody>
          <a:bodyPr>
            <a:normAutofit/>
          </a:bodyPr>
          <a:lstStyle/>
          <a:p>
            <a:r>
              <a:rPr lang="en-CA" sz="2400" dirty="0" smtClean="0"/>
              <a:t>Nima Khadem Mohtaram</a:t>
            </a:r>
          </a:p>
          <a:p>
            <a:r>
              <a:rPr lang="en-CA" sz="2400" dirty="0" smtClean="0"/>
              <a:t>Department of Mechanical Engineering</a:t>
            </a:r>
          </a:p>
          <a:p>
            <a:endParaRPr lang="en-CA" sz="2400" dirty="0" smtClean="0"/>
          </a:p>
          <a:p>
            <a:r>
              <a:rPr lang="en-CA" sz="2400" dirty="0" smtClean="0"/>
              <a:t>November 2011</a:t>
            </a:r>
          </a:p>
          <a:p>
            <a:endParaRPr lang="en-US" sz="2400" dirty="0"/>
          </a:p>
        </p:txBody>
      </p:sp>
      <p:pic>
        <p:nvPicPr>
          <p:cNvPr id="4" name="Picture 2" descr="UVic Centre for Advanced Materials and Related Technology"/>
          <p:cNvPicPr>
            <a:picLocks noChangeAspect="1" noChangeArrowheads="1"/>
          </p:cNvPicPr>
          <p:nvPr/>
        </p:nvPicPr>
        <p:blipFill>
          <a:blip r:embed="rId2" cstate="print"/>
          <a:srcRect/>
          <a:stretch>
            <a:fillRect/>
          </a:stretch>
        </p:blipFill>
        <p:spPr bwMode="auto">
          <a:xfrm>
            <a:off x="228600" y="228600"/>
            <a:ext cx="4848225" cy="895351"/>
          </a:xfrm>
          <a:prstGeom prst="rect">
            <a:avLst/>
          </a:prstGeom>
          <a:noFill/>
        </p:spPr>
      </p:pic>
      <p:sp>
        <p:nvSpPr>
          <p:cNvPr id="5" name="Slide Number Placeholder 4"/>
          <p:cNvSpPr>
            <a:spLocks noGrp="1"/>
          </p:cNvSpPr>
          <p:nvPr>
            <p:ph type="sldNum" sz="quarter" idx="12"/>
          </p:nvPr>
        </p:nvSpPr>
        <p:spPr/>
        <p:txBody>
          <a:bodyPr/>
          <a:lstStyle/>
          <a:p>
            <a:fld id="{EDC8AA99-7238-42D3-B68A-A4E1B56FEE73}" type="slidenum">
              <a:rPr lang="en-US" smtClean="0"/>
              <a:pPr/>
              <a:t>1</a:t>
            </a:fld>
            <a:endParaRPr lang="en-US"/>
          </a:p>
        </p:txBody>
      </p:sp>
    </p:spTree>
    <p:extLst>
      <p:ext uri="{BB962C8B-B14F-4D97-AF65-F5344CB8AC3E}">
        <p14:creationId xmlns:p14="http://schemas.microsoft.com/office/powerpoint/2010/main" xmlns="" val="2713551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239000" cy="1143000"/>
          </a:xfrm>
        </p:spPr>
        <p:txBody>
          <a:bodyPr>
            <a:normAutofit/>
          </a:bodyPr>
          <a:lstStyle/>
          <a:p>
            <a:r>
              <a:rPr lang="en-US" sz="3200" dirty="0" smtClean="0"/>
              <a:t>Requirements For The </a:t>
            </a:r>
            <a:br>
              <a:rPr lang="en-US" sz="3200" dirty="0" smtClean="0"/>
            </a:br>
            <a:r>
              <a:rPr lang="en-US" sz="3200" dirty="0" smtClean="0"/>
              <a:t>Ideal Liquid Metal Ion Source</a:t>
            </a:r>
            <a:endParaRPr lang="en-CA" sz="3200" dirty="0"/>
          </a:p>
        </p:txBody>
      </p:sp>
      <p:sp>
        <p:nvSpPr>
          <p:cNvPr id="4" name="Slide Number Placeholder 3"/>
          <p:cNvSpPr>
            <a:spLocks noGrp="1"/>
          </p:cNvSpPr>
          <p:nvPr>
            <p:ph type="sldNum" sz="quarter" idx="12"/>
          </p:nvPr>
        </p:nvSpPr>
        <p:spPr/>
        <p:txBody>
          <a:bodyPr/>
          <a:lstStyle/>
          <a:p>
            <a:fld id="{EDC8AA99-7238-42D3-B68A-A4E1B56FEE73}" type="slidenum">
              <a:rPr lang="en-US" smtClean="0"/>
              <a:pPr/>
              <a:t>10</a:t>
            </a:fld>
            <a:endParaRPr lang="en-US"/>
          </a:p>
        </p:txBody>
      </p:sp>
      <p:sp>
        <p:nvSpPr>
          <p:cNvPr id="5" name="Content Placeholder 2"/>
          <p:cNvSpPr>
            <a:spLocks noGrp="1"/>
          </p:cNvSpPr>
          <p:nvPr>
            <p:ph idx="1"/>
          </p:nvPr>
        </p:nvSpPr>
        <p:spPr>
          <a:xfrm>
            <a:off x="228600" y="1752600"/>
            <a:ext cx="8686800" cy="4876800"/>
          </a:xfrm>
        </p:spPr>
        <p:txBody>
          <a:bodyPr>
            <a:normAutofit lnSpcReduction="10000"/>
          </a:bodyPr>
          <a:lstStyle/>
          <a:p>
            <a:r>
              <a:rPr lang="en-CA" dirty="0"/>
              <a:t>A Low Melting </a:t>
            </a:r>
            <a:r>
              <a:rPr lang="en-CA" dirty="0" smtClean="0"/>
              <a:t>Temperature</a:t>
            </a:r>
          </a:p>
          <a:p>
            <a:r>
              <a:rPr lang="en-US" dirty="0" smtClean="0"/>
              <a:t>Low Volatility at the Melting Temperature</a:t>
            </a:r>
          </a:p>
          <a:p>
            <a:r>
              <a:rPr lang="en-US" dirty="0" smtClean="0"/>
              <a:t>High Relative Bulk Concentration of Ion Species of Interest</a:t>
            </a:r>
          </a:p>
          <a:p>
            <a:r>
              <a:rPr lang="en-US" dirty="0" smtClean="0"/>
              <a:t>Low </a:t>
            </a:r>
            <a:r>
              <a:rPr lang="en-US" dirty="0"/>
              <a:t>Surface Free Energy and Good </a:t>
            </a:r>
            <a:r>
              <a:rPr lang="en-US" dirty="0" smtClean="0"/>
              <a:t>Wetting</a:t>
            </a:r>
          </a:p>
          <a:p>
            <a:r>
              <a:rPr lang="en-US" dirty="0" smtClean="0"/>
              <a:t>Low Solubility of Alloy in Substrate</a:t>
            </a:r>
          </a:p>
          <a:p>
            <a:r>
              <a:rPr lang="en-US" dirty="0"/>
              <a:t>Low Solubility of Substrate in </a:t>
            </a:r>
            <a:r>
              <a:rPr lang="en-US" dirty="0" smtClean="0"/>
              <a:t>Alloy</a:t>
            </a:r>
          </a:p>
          <a:p>
            <a:r>
              <a:rPr lang="en-CA" dirty="0" err="1" smtClean="0"/>
              <a:t>Favorable</a:t>
            </a:r>
            <a:r>
              <a:rPr lang="en-CA" dirty="0" smtClean="0"/>
              <a:t> Mechanical, Electrical , and Vacuum Properties</a:t>
            </a:r>
            <a:endParaRPr lang="en-CA" dirty="0"/>
          </a:p>
        </p:txBody>
      </p:sp>
      <p:pic>
        <p:nvPicPr>
          <p:cNvPr id="6" name="Picture 2" descr="UVic Centre for Advanced Materials and Related Technology"/>
          <p:cNvPicPr>
            <a:picLocks noChangeAspect="1" noChangeArrowheads="1"/>
          </p:cNvPicPr>
          <p:nvPr/>
        </p:nvPicPr>
        <p:blipFill>
          <a:blip r:embed="rId2" cstate="print"/>
          <a:srcRect/>
          <a:stretch>
            <a:fillRect/>
          </a:stretch>
        </p:blipFill>
        <p:spPr bwMode="auto">
          <a:xfrm>
            <a:off x="5638800" y="152400"/>
            <a:ext cx="1959924" cy="361951"/>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Ion sources for FIB</a:t>
            </a:r>
            <a:endParaRPr lang="en-CA" dirty="0"/>
          </a:p>
        </p:txBody>
      </p:sp>
      <p:sp>
        <p:nvSpPr>
          <p:cNvPr id="4" name="Slide Number Placeholder 3"/>
          <p:cNvSpPr>
            <a:spLocks noGrp="1"/>
          </p:cNvSpPr>
          <p:nvPr>
            <p:ph type="sldNum" sz="quarter" idx="12"/>
          </p:nvPr>
        </p:nvSpPr>
        <p:spPr/>
        <p:txBody>
          <a:bodyPr/>
          <a:lstStyle/>
          <a:p>
            <a:fld id="{EDC8AA99-7238-42D3-B68A-A4E1B56FEE73}" type="slidenum">
              <a:rPr lang="en-US" smtClean="0"/>
              <a:pPr/>
              <a:t>11</a:t>
            </a:fld>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685800" y="1828800"/>
            <a:ext cx="7324725" cy="4048125"/>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609600" y="6019800"/>
            <a:ext cx="7762875" cy="371475"/>
          </a:xfrm>
          <a:prstGeom prst="rect">
            <a:avLst/>
          </a:prstGeom>
          <a:noFill/>
          <a:ln w="9525">
            <a:noFill/>
            <a:miter lim="800000"/>
            <a:headEnd/>
            <a:tailEnd/>
          </a:ln>
        </p:spPr>
      </p:pic>
      <p:pic>
        <p:nvPicPr>
          <p:cNvPr id="8" name="Picture 2" descr="UVic Centre for Advanced Materials and Related Technology"/>
          <p:cNvPicPr>
            <a:picLocks noChangeAspect="1" noChangeArrowheads="1"/>
          </p:cNvPicPr>
          <p:nvPr/>
        </p:nvPicPr>
        <p:blipFill>
          <a:blip r:embed="rId4" cstate="print"/>
          <a:srcRect/>
          <a:stretch>
            <a:fillRect/>
          </a:stretch>
        </p:blipFill>
        <p:spPr bwMode="auto">
          <a:xfrm>
            <a:off x="5638800" y="152400"/>
            <a:ext cx="1959924" cy="361951"/>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Ga</a:t>
            </a:r>
            <a:r>
              <a:rPr lang="en-CA" dirty="0" smtClean="0"/>
              <a:t> source: LMIS</a:t>
            </a:r>
            <a:endParaRPr lang="en-CA" dirty="0"/>
          </a:p>
        </p:txBody>
      </p:sp>
      <p:sp>
        <p:nvSpPr>
          <p:cNvPr id="3" name="Content Placeholder 2"/>
          <p:cNvSpPr>
            <a:spLocks noGrp="1"/>
          </p:cNvSpPr>
          <p:nvPr>
            <p:ph idx="1"/>
          </p:nvPr>
        </p:nvSpPr>
        <p:spPr>
          <a:xfrm>
            <a:off x="0" y="1981200"/>
            <a:ext cx="8686800" cy="4876800"/>
          </a:xfrm>
        </p:spPr>
        <p:txBody>
          <a:bodyPr/>
          <a:lstStyle/>
          <a:p>
            <a:r>
              <a:rPr lang="en-US" dirty="0" smtClean="0"/>
              <a:t>very high special coherence, i.e. focusable beam!</a:t>
            </a:r>
            <a:endParaRPr lang="en-CA" dirty="0"/>
          </a:p>
        </p:txBody>
      </p:sp>
      <p:sp>
        <p:nvSpPr>
          <p:cNvPr id="4" name="Slide Number Placeholder 3"/>
          <p:cNvSpPr>
            <a:spLocks noGrp="1"/>
          </p:cNvSpPr>
          <p:nvPr>
            <p:ph type="sldNum" sz="quarter" idx="12"/>
          </p:nvPr>
        </p:nvSpPr>
        <p:spPr/>
        <p:txBody>
          <a:bodyPr/>
          <a:lstStyle/>
          <a:p>
            <a:fld id="{EDC8AA99-7238-42D3-B68A-A4E1B56FEE73}" type="slidenum">
              <a:rPr lang="en-US" smtClean="0"/>
              <a:pPr/>
              <a:t>12</a:t>
            </a:fld>
            <a:endParaRPr lang="en-US"/>
          </a:p>
        </p:txBody>
      </p:sp>
      <p:pic>
        <p:nvPicPr>
          <p:cNvPr id="5" name="Picture 5"/>
          <p:cNvPicPr>
            <a:picLocks noChangeAspect="1" noChangeArrowheads="1"/>
          </p:cNvPicPr>
          <p:nvPr/>
        </p:nvPicPr>
        <p:blipFill>
          <a:blip r:embed="rId2" cstate="print"/>
          <a:srcRect/>
          <a:stretch>
            <a:fillRect/>
          </a:stretch>
        </p:blipFill>
        <p:spPr bwMode="auto">
          <a:xfrm>
            <a:off x="2057400" y="2895600"/>
            <a:ext cx="5160136" cy="3176761"/>
          </a:xfrm>
          <a:prstGeom prst="rect">
            <a:avLst/>
          </a:prstGeom>
          <a:noFill/>
          <a:ln w="9525">
            <a:noFill/>
            <a:miter lim="800000"/>
            <a:headEnd/>
            <a:tailEnd/>
          </a:ln>
        </p:spPr>
      </p:pic>
      <p:pic>
        <p:nvPicPr>
          <p:cNvPr id="6" name="Picture 2" descr="UVic Centre for Advanced Materials and Related Technology"/>
          <p:cNvPicPr>
            <a:picLocks noChangeAspect="1" noChangeArrowheads="1"/>
          </p:cNvPicPr>
          <p:nvPr/>
        </p:nvPicPr>
        <p:blipFill>
          <a:blip r:embed="rId3" cstate="print"/>
          <a:srcRect/>
          <a:stretch>
            <a:fillRect/>
          </a:stretch>
        </p:blipFill>
        <p:spPr bwMode="auto">
          <a:xfrm>
            <a:off x="5638800" y="152400"/>
            <a:ext cx="1959924" cy="361951"/>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DC8AA99-7238-42D3-B68A-A4E1B56FEE73}" type="slidenum">
              <a:rPr lang="en-US" smtClean="0"/>
              <a:pPr/>
              <a:t>13</a:t>
            </a:fld>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4419600" y="1752600"/>
            <a:ext cx="2604456" cy="4876800"/>
          </a:xfrm>
          <a:prstGeom prst="rect">
            <a:avLst/>
          </a:prstGeom>
          <a:noFill/>
          <a:ln w="9525">
            <a:noFill/>
            <a:miter lim="800000"/>
            <a:headEnd/>
            <a:tailEnd/>
          </a:ln>
        </p:spPr>
      </p:pic>
      <p:sp>
        <p:nvSpPr>
          <p:cNvPr id="6" name="Title 1"/>
          <p:cNvSpPr>
            <a:spLocks noGrp="1"/>
          </p:cNvSpPr>
          <p:nvPr>
            <p:ph type="title"/>
          </p:nvPr>
        </p:nvSpPr>
        <p:spPr/>
        <p:txBody>
          <a:bodyPr/>
          <a:lstStyle/>
          <a:p>
            <a:r>
              <a:rPr lang="en-CA" dirty="0" err="1" smtClean="0"/>
              <a:t>Ga</a:t>
            </a:r>
            <a:r>
              <a:rPr lang="en-CA" dirty="0" smtClean="0"/>
              <a:t> source: LMIS</a:t>
            </a:r>
            <a:endParaRPr lang="en-CA" dirty="0"/>
          </a:p>
        </p:txBody>
      </p:sp>
      <p:sp>
        <p:nvSpPr>
          <p:cNvPr id="9" name="TextBox 8"/>
          <p:cNvSpPr txBox="1"/>
          <p:nvPr/>
        </p:nvSpPr>
        <p:spPr>
          <a:xfrm>
            <a:off x="1752600" y="3048000"/>
            <a:ext cx="2667000" cy="138499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CA" sz="2800" dirty="0" smtClean="0">
                <a:solidFill>
                  <a:schemeClr val="lt1"/>
                </a:solidFill>
              </a:rPr>
              <a:t>Coil for heating, also serves as </a:t>
            </a:r>
            <a:r>
              <a:rPr lang="en-CA" sz="2800" dirty="0" err="1" smtClean="0">
                <a:solidFill>
                  <a:schemeClr val="lt1"/>
                </a:solidFill>
              </a:rPr>
              <a:t>Ga</a:t>
            </a:r>
            <a:r>
              <a:rPr lang="en-CA" sz="2800" dirty="0" smtClean="0">
                <a:solidFill>
                  <a:schemeClr val="lt1"/>
                </a:solidFill>
              </a:rPr>
              <a:t> reservoir</a:t>
            </a:r>
          </a:p>
        </p:txBody>
      </p:sp>
      <p:sp>
        <p:nvSpPr>
          <p:cNvPr id="11" name="TextBox 10"/>
          <p:cNvSpPr txBox="1"/>
          <p:nvPr/>
        </p:nvSpPr>
        <p:spPr>
          <a:xfrm>
            <a:off x="1752600" y="4648200"/>
            <a:ext cx="2667000" cy="15696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CA" sz="3200" dirty="0" err="1" smtClean="0"/>
              <a:t>Ga</a:t>
            </a:r>
            <a:r>
              <a:rPr lang="en-CA" sz="3200" dirty="0" smtClean="0"/>
              <a:t> forms a Taylor </a:t>
            </a:r>
            <a:r>
              <a:rPr lang="en-CA" sz="3200" dirty="0" err="1" smtClean="0"/>
              <a:t>Gillbert</a:t>
            </a:r>
            <a:r>
              <a:rPr lang="en-CA" sz="3200" dirty="0" smtClean="0"/>
              <a:t> cone</a:t>
            </a:r>
            <a:endParaRPr lang="en-CA" sz="3200" dirty="0"/>
          </a:p>
        </p:txBody>
      </p:sp>
      <p:pic>
        <p:nvPicPr>
          <p:cNvPr id="12" name="Picture 2" descr="UVic Centre for Advanced Materials and Related Technology"/>
          <p:cNvPicPr>
            <a:picLocks noChangeAspect="1" noChangeArrowheads="1"/>
          </p:cNvPicPr>
          <p:nvPr/>
        </p:nvPicPr>
        <p:blipFill>
          <a:blip r:embed="rId3" cstate="print"/>
          <a:srcRect/>
          <a:stretch>
            <a:fillRect/>
          </a:stretch>
        </p:blipFill>
        <p:spPr bwMode="auto">
          <a:xfrm>
            <a:off x="5638800" y="152400"/>
            <a:ext cx="1959924" cy="361951"/>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7239000" cy="1143000"/>
          </a:xfrm>
        </p:spPr>
        <p:txBody>
          <a:bodyPr/>
          <a:lstStyle/>
          <a:p>
            <a:r>
              <a:rPr lang="en-CA" dirty="0" smtClean="0"/>
              <a:t>Operation Principle of LMIS</a:t>
            </a:r>
            <a:endParaRPr lang="en-CA" dirty="0"/>
          </a:p>
        </p:txBody>
      </p:sp>
      <p:sp>
        <p:nvSpPr>
          <p:cNvPr id="4" name="Slide Number Placeholder 3"/>
          <p:cNvSpPr>
            <a:spLocks noGrp="1"/>
          </p:cNvSpPr>
          <p:nvPr>
            <p:ph type="sldNum" sz="quarter" idx="12"/>
          </p:nvPr>
        </p:nvSpPr>
        <p:spPr/>
        <p:txBody>
          <a:bodyPr/>
          <a:lstStyle/>
          <a:p>
            <a:fld id="{EDC8AA99-7238-42D3-B68A-A4E1B56FEE73}" type="slidenum">
              <a:rPr lang="en-US" smtClean="0"/>
              <a:pPr/>
              <a:t>14</a:t>
            </a:fld>
            <a:endParaRPr lang="en-US"/>
          </a:p>
        </p:txBody>
      </p:sp>
      <p:pic>
        <p:nvPicPr>
          <p:cNvPr id="5" name="Picture 2"/>
          <p:cNvPicPr>
            <a:picLocks noGrp="1" noChangeAspect="1" noChangeArrowheads="1"/>
          </p:cNvPicPr>
          <p:nvPr>
            <p:ph idx="1"/>
          </p:nvPr>
        </p:nvPicPr>
        <p:blipFill>
          <a:blip r:embed="rId2" cstate="print"/>
          <a:srcRect/>
          <a:stretch>
            <a:fillRect/>
          </a:stretch>
        </p:blipFill>
        <p:spPr bwMode="auto">
          <a:xfrm>
            <a:off x="381000" y="1981200"/>
            <a:ext cx="8000144" cy="4876800"/>
          </a:xfrm>
          <a:prstGeom prst="rect">
            <a:avLst/>
          </a:prstGeom>
          <a:noFill/>
          <a:ln w="9525">
            <a:noFill/>
            <a:miter lim="800000"/>
            <a:headEnd/>
            <a:tailEnd/>
          </a:ln>
        </p:spPr>
      </p:pic>
      <p:pic>
        <p:nvPicPr>
          <p:cNvPr id="6" name="Picture 2" descr="UVic Centre for Advanced Materials and Related Technology"/>
          <p:cNvPicPr>
            <a:picLocks noChangeAspect="1" noChangeArrowheads="1"/>
          </p:cNvPicPr>
          <p:nvPr/>
        </p:nvPicPr>
        <p:blipFill>
          <a:blip r:embed="rId3" cstate="print"/>
          <a:srcRect/>
          <a:stretch>
            <a:fillRect/>
          </a:stretch>
        </p:blipFill>
        <p:spPr bwMode="auto">
          <a:xfrm>
            <a:off x="5638800" y="152400"/>
            <a:ext cx="1959924" cy="361951"/>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981200"/>
            <a:ext cx="8686800" cy="4876800"/>
          </a:xfrm>
        </p:spPr>
        <p:txBody>
          <a:bodyPr/>
          <a:lstStyle/>
          <a:p>
            <a:pPr>
              <a:buNone/>
            </a:pPr>
            <a:r>
              <a:rPr lang="en-US" dirty="0" smtClean="0"/>
              <a:t>    By applying an electric potential between the needle and a downstream metallic extractor, a structure known as a Taylor cone is formed at the tip of the needle. Once we exceed a threshold voltage, ions and droplets are extracted from the cone, and pass through a hole in the extractor.</a:t>
            </a:r>
            <a:endParaRPr lang="en-CA" dirty="0"/>
          </a:p>
        </p:txBody>
      </p:sp>
      <p:sp>
        <p:nvSpPr>
          <p:cNvPr id="4" name="Slide Number Placeholder 3"/>
          <p:cNvSpPr>
            <a:spLocks noGrp="1"/>
          </p:cNvSpPr>
          <p:nvPr>
            <p:ph type="sldNum" sz="quarter" idx="12"/>
          </p:nvPr>
        </p:nvSpPr>
        <p:spPr/>
        <p:txBody>
          <a:bodyPr/>
          <a:lstStyle/>
          <a:p>
            <a:fld id="{EDC8AA99-7238-42D3-B68A-A4E1B56FEE73}" type="slidenum">
              <a:rPr lang="en-US" smtClean="0"/>
              <a:pPr/>
              <a:t>15</a:t>
            </a:fld>
            <a:endParaRPr lang="en-US"/>
          </a:p>
        </p:txBody>
      </p:sp>
      <p:sp>
        <p:nvSpPr>
          <p:cNvPr id="5" name="Title 1"/>
          <p:cNvSpPr>
            <a:spLocks noGrp="1"/>
          </p:cNvSpPr>
          <p:nvPr>
            <p:ph type="title"/>
          </p:nvPr>
        </p:nvSpPr>
        <p:spPr>
          <a:xfrm>
            <a:off x="152400" y="381000"/>
            <a:ext cx="7239000" cy="1143000"/>
          </a:xfrm>
        </p:spPr>
        <p:txBody>
          <a:bodyPr/>
          <a:lstStyle/>
          <a:p>
            <a:r>
              <a:rPr lang="en-CA" dirty="0" smtClean="0"/>
              <a:t>Operation Principle of LMIS</a:t>
            </a:r>
            <a:endParaRPr lang="en-CA" dirty="0"/>
          </a:p>
        </p:txBody>
      </p:sp>
      <p:pic>
        <p:nvPicPr>
          <p:cNvPr id="6" name="Picture 2" descr="UVic Centre for Advanced Materials and Related Technology"/>
          <p:cNvPicPr>
            <a:picLocks noChangeAspect="1" noChangeArrowheads="1"/>
          </p:cNvPicPr>
          <p:nvPr/>
        </p:nvPicPr>
        <p:blipFill>
          <a:blip r:embed="rId2" cstate="print"/>
          <a:srcRect/>
          <a:stretch>
            <a:fillRect/>
          </a:stretch>
        </p:blipFill>
        <p:spPr bwMode="auto">
          <a:xfrm>
            <a:off x="5638800" y="152400"/>
            <a:ext cx="1959924" cy="361951"/>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Advantages</a:t>
            </a:r>
            <a:endParaRPr lang="en-CA" dirty="0"/>
          </a:p>
        </p:txBody>
      </p:sp>
      <p:sp>
        <p:nvSpPr>
          <p:cNvPr id="4" name="Slide Number Placeholder 3"/>
          <p:cNvSpPr>
            <a:spLocks noGrp="1"/>
          </p:cNvSpPr>
          <p:nvPr>
            <p:ph type="sldNum" sz="quarter" idx="12"/>
          </p:nvPr>
        </p:nvSpPr>
        <p:spPr/>
        <p:txBody>
          <a:bodyPr/>
          <a:lstStyle/>
          <a:p>
            <a:fld id="{EDC8AA99-7238-42D3-B68A-A4E1B56FEE73}" type="slidenum">
              <a:rPr lang="en-US" smtClean="0"/>
              <a:pPr/>
              <a:t>16</a:t>
            </a:fld>
            <a:endParaRPr lang="en-US"/>
          </a:p>
        </p:txBody>
      </p:sp>
      <p:sp>
        <p:nvSpPr>
          <p:cNvPr id="5" name="Content Placeholder 2"/>
          <p:cNvSpPr>
            <a:spLocks noGrp="1"/>
          </p:cNvSpPr>
          <p:nvPr>
            <p:ph idx="1"/>
          </p:nvPr>
        </p:nvSpPr>
        <p:spPr>
          <a:xfrm>
            <a:off x="228600" y="1676400"/>
            <a:ext cx="8686800" cy="4876800"/>
          </a:xfrm>
        </p:spPr>
        <p:txBody>
          <a:bodyPr>
            <a:normAutofit fontScale="92500" lnSpcReduction="10000"/>
          </a:bodyPr>
          <a:lstStyle/>
          <a:p>
            <a:r>
              <a:rPr lang="en-CA" b="1" dirty="0"/>
              <a:t>Liquid Metal Ion Sources (LMIS)</a:t>
            </a:r>
          </a:p>
          <a:p>
            <a:r>
              <a:rPr lang="en-CA" dirty="0"/>
              <a:t>LMIS is the answer to high resolution, focused ion beam (FIB) imaging, nanofabrication, depth profiling, SIMS*, ion doping and ion beam lithography. FEI uses LMIS in a variety of configurations: FIB columns, FIB systems, and </a:t>
            </a:r>
            <a:r>
              <a:rPr lang="en-CA" dirty="0" err="1"/>
              <a:t>DualBeam</a:t>
            </a:r>
            <a:r>
              <a:rPr lang="en-CA" dirty="0"/>
              <a:t> systems.</a:t>
            </a:r>
          </a:p>
          <a:p>
            <a:r>
              <a:rPr lang="en-CA" b="1" dirty="0"/>
              <a:t>Advantages</a:t>
            </a:r>
          </a:p>
          <a:p>
            <a:r>
              <a:rPr lang="en-CA" dirty="0"/>
              <a:t>High angular intensity</a:t>
            </a:r>
          </a:p>
          <a:p>
            <a:r>
              <a:rPr lang="en-CA" dirty="0"/>
              <a:t>Stable emission process</a:t>
            </a:r>
          </a:p>
          <a:p>
            <a:endParaRPr lang="en-CA" dirty="0"/>
          </a:p>
        </p:txBody>
      </p:sp>
      <p:pic>
        <p:nvPicPr>
          <p:cNvPr id="6" name="Picture 2" descr="UVic Centre for Advanced Materials and Related Technology"/>
          <p:cNvPicPr>
            <a:picLocks noChangeAspect="1" noChangeArrowheads="1"/>
          </p:cNvPicPr>
          <p:nvPr/>
        </p:nvPicPr>
        <p:blipFill>
          <a:blip r:embed="rId2" cstate="print"/>
          <a:srcRect/>
          <a:stretch>
            <a:fillRect/>
          </a:stretch>
        </p:blipFill>
        <p:spPr bwMode="auto">
          <a:xfrm>
            <a:off x="5638800" y="152400"/>
            <a:ext cx="1959924" cy="361951"/>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Thanks for your kind attention</a:t>
            </a:r>
            <a:endParaRPr lang="en-CA" dirty="0"/>
          </a:p>
        </p:txBody>
      </p:sp>
      <p:sp>
        <p:nvSpPr>
          <p:cNvPr id="4" name="Slide Number Placeholder 3"/>
          <p:cNvSpPr>
            <a:spLocks noGrp="1"/>
          </p:cNvSpPr>
          <p:nvPr>
            <p:ph type="sldNum" sz="quarter" idx="12"/>
          </p:nvPr>
        </p:nvSpPr>
        <p:spPr/>
        <p:txBody>
          <a:bodyPr/>
          <a:lstStyle/>
          <a:p>
            <a:fld id="{EDC8AA99-7238-42D3-B68A-A4E1B56FEE73}" type="slidenum">
              <a:rPr lang="en-US" smtClean="0"/>
              <a:pPr/>
              <a:t>17</a:t>
            </a:fld>
            <a:endParaRPr lang="en-US"/>
          </a:p>
        </p:txBody>
      </p:sp>
      <p:pic>
        <p:nvPicPr>
          <p:cNvPr id="4101" name="Picture 5"/>
          <p:cNvPicPr>
            <a:picLocks noChangeAspect="1" noChangeArrowheads="1"/>
          </p:cNvPicPr>
          <p:nvPr/>
        </p:nvPicPr>
        <p:blipFill>
          <a:blip r:embed="rId2" cstate="print"/>
          <a:srcRect/>
          <a:stretch>
            <a:fillRect/>
          </a:stretch>
        </p:blipFill>
        <p:spPr bwMode="auto">
          <a:xfrm>
            <a:off x="0" y="4448175"/>
            <a:ext cx="3800475" cy="2409825"/>
          </a:xfrm>
          <a:prstGeom prst="rect">
            <a:avLst/>
          </a:prstGeom>
          <a:noFill/>
          <a:ln w="9525">
            <a:noFill/>
            <a:miter lim="800000"/>
            <a:headEnd/>
            <a:tailEnd/>
          </a:ln>
        </p:spPr>
      </p:pic>
      <p:pic>
        <p:nvPicPr>
          <p:cNvPr id="4098" name="Picture 2" descr="http://web.uvic.ca/~fhof/bob_wright_centre.jpg"/>
          <p:cNvPicPr>
            <a:picLocks noChangeAspect="1" noChangeArrowheads="1"/>
          </p:cNvPicPr>
          <p:nvPr/>
        </p:nvPicPr>
        <p:blipFill>
          <a:blip r:embed="rId3" cstate="print"/>
          <a:srcRect/>
          <a:stretch>
            <a:fillRect/>
          </a:stretch>
        </p:blipFill>
        <p:spPr bwMode="auto">
          <a:xfrm>
            <a:off x="3733800" y="2819400"/>
            <a:ext cx="4648200" cy="3486150"/>
          </a:xfrm>
          <a:prstGeom prst="rect">
            <a:avLst/>
          </a:prstGeom>
          <a:noFill/>
        </p:spPr>
      </p:pic>
      <p:sp>
        <p:nvSpPr>
          <p:cNvPr id="8" name="Cloud 7"/>
          <p:cNvSpPr/>
          <p:nvPr/>
        </p:nvSpPr>
        <p:spPr>
          <a:xfrm>
            <a:off x="685800" y="2743200"/>
            <a:ext cx="2819400" cy="2133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685800" y="2971800"/>
            <a:ext cx="2743200" cy="1569660"/>
          </a:xfrm>
          <a:prstGeom prst="rect">
            <a:avLst/>
          </a:prstGeom>
          <a:noFill/>
        </p:spPr>
        <p:txBody>
          <a:bodyPr wrap="square" rtlCol="0">
            <a:spAutoFit/>
          </a:bodyPr>
          <a:lstStyle/>
          <a:p>
            <a:pPr algn="ctr"/>
            <a:r>
              <a:rPr lang="en-CA" sz="3200" b="1" dirty="0" smtClean="0">
                <a:solidFill>
                  <a:srgbClr val="FFFF00"/>
                </a:solidFill>
              </a:rPr>
              <a:t>STEHM</a:t>
            </a:r>
          </a:p>
          <a:p>
            <a:pPr algn="ctr"/>
            <a:r>
              <a:rPr lang="en-CA" sz="3200" b="1" dirty="0" smtClean="0">
                <a:solidFill>
                  <a:srgbClr val="FFFF00"/>
                </a:solidFill>
              </a:rPr>
              <a:t>(HF 33XX) coming! </a:t>
            </a:r>
            <a:endParaRPr lang="en-CA" sz="3200" b="1" dirty="0">
              <a:solidFill>
                <a:srgbClr val="FFFF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LMIS ?</a:t>
            </a:r>
            <a:endParaRPr lang="en-US" dirty="0"/>
          </a:p>
        </p:txBody>
      </p:sp>
      <p:sp>
        <p:nvSpPr>
          <p:cNvPr id="4" name="Content Placeholder 2"/>
          <p:cNvSpPr>
            <a:spLocks noGrp="1"/>
          </p:cNvSpPr>
          <p:nvPr>
            <p:ph idx="1"/>
          </p:nvPr>
        </p:nvSpPr>
        <p:spPr>
          <a:xfrm>
            <a:off x="0" y="1981200"/>
            <a:ext cx="8686800" cy="4876800"/>
          </a:xfrm>
        </p:spPr>
        <p:txBody>
          <a:bodyPr>
            <a:normAutofit/>
          </a:bodyPr>
          <a:lstStyle/>
          <a:p>
            <a:pPr algn="just">
              <a:buNone/>
            </a:pPr>
            <a:r>
              <a:rPr lang="en-US" sz="2800" dirty="0" smtClean="0"/>
              <a:t>    In </a:t>
            </a:r>
            <a:r>
              <a:rPr lang="en-US" sz="2800" dirty="0"/>
              <a:t>a </a:t>
            </a:r>
            <a:r>
              <a:rPr lang="en-US" sz="2800" b="1" dirty="0"/>
              <a:t>Liquid metal ion source (LMIS)</a:t>
            </a:r>
            <a:r>
              <a:rPr lang="en-US" sz="2800" dirty="0"/>
              <a:t>, a metal (typically gallium) is heated to the liquid state and provided at the end of a capillary or a needle. Then a Taylor cone is formed under the application of a strong electric field. As the cone's tip get sharper, the electric field becomes stronger, until ions are produced by field evaporation. These ion sources are particularly used in ion implantation or in focused ion beam instruments.</a:t>
            </a:r>
            <a:endParaRPr lang="en-CA" sz="2800" dirty="0"/>
          </a:p>
        </p:txBody>
      </p:sp>
      <p:sp>
        <p:nvSpPr>
          <p:cNvPr id="5" name="Slide Number Placeholder 4"/>
          <p:cNvSpPr>
            <a:spLocks noGrp="1"/>
          </p:cNvSpPr>
          <p:nvPr>
            <p:ph type="sldNum" sz="quarter" idx="12"/>
          </p:nvPr>
        </p:nvSpPr>
        <p:spPr/>
        <p:txBody>
          <a:bodyPr/>
          <a:lstStyle/>
          <a:p>
            <a:fld id="{EDC8AA99-7238-42D3-B68A-A4E1B56FEE73}" type="slidenum">
              <a:rPr lang="en-US" smtClean="0"/>
              <a:pPr/>
              <a:t>2</a:t>
            </a:fld>
            <a:endParaRPr lang="en-US"/>
          </a:p>
        </p:txBody>
      </p:sp>
      <p:pic>
        <p:nvPicPr>
          <p:cNvPr id="6" name="Picture 2" descr="UVic Centre for Advanced Materials and Related Technology"/>
          <p:cNvPicPr>
            <a:picLocks noChangeAspect="1" noChangeArrowheads="1"/>
          </p:cNvPicPr>
          <p:nvPr/>
        </p:nvPicPr>
        <p:blipFill>
          <a:blip r:embed="rId2" cstate="print"/>
          <a:srcRect/>
          <a:stretch>
            <a:fillRect/>
          </a:stretch>
        </p:blipFill>
        <p:spPr bwMode="auto">
          <a:xfrm>
            <a:off x="5638800" y="152400"/>
            <a:ext cx="1959924" cy="361951"/>
          </a:xfrm>
          <a:prstGeom prst="rect">
            <a:avLst/>
          </a:prstGeom>
          <a:noFill/>
        </p:spPr>
      </p:pic>
    </p:spTree>
    <p:extLst>
      <p:ext uri="{BB962C8B-B14F-4D97-AF65-F5344CB8AC3E}">
        <p14:creationId xmlns:p14="http://schemas.microsoft.com/office/powerpoint/2010/main" xmlns="" val="2459693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LMIS?</a:t>
            </a:r>
            <a:endParaRPr lang="en-CA" dirty="0"/>
          </a:p>
        </p:txBody>
      </p:sp>
      <p:sp>
        <p:nvSpPr>
          <p:cNvPr id="3" name="Content Placeholder 2"/>
          <p:cNvSpPr>
            <a:spLocks noGrp="1"/>
          </p:cNvSpPr>
          <p:nvPr>
            <p:ph idx="1"/>
          </p:nvPr>
        </p:nvSpPr>
        <p:spPr>
          <a:xfrm>
            <a:off x="228600" y="1981200"/>
            <a:ext cx="8686800" cy="4876800"/>
          </a:xfrm>
        </p:spPr>
        <p:txBody>
          <a:bodyPr/>
          <a:lstStyle/>
          <a:p>
            <a:pPr algn="just"/>
            <a:r>
              <a:rPr lang="en-US" dirty="0" smtClean="0"/>
              <a:t>An LMIS is a field ion emission source. Such sources generate high–brightness positive ion beams from neutral atoms or molecules, by field–induced ion formation at the tip of a needlelike </a:t>
            </a:r>
            <a:r>
              <a:rPr lang="en-CA" dirty="0" smtClean="0"/>
              <a:t>emitter.</a:t>
            </a:r>
            <a:endParaRPr lang="en-CA" dirty="0"/>
          </a:p>
        </p:txBody>
      </p:sp>
      <p:sp>
        <p:nvSpPr>
          <p:cNvPr id="4" name="Slide Number Placeholder 3"/>
          <p:cNvSpPr>
            <a:spLocks noGrp="1"/>
          </p:cNvSpPr>
          <p:nvPr>
            <p:ph type="sldNum" sz="quarter" idx="12"/>
          </p:nvPr>
        </p:nvSpPr>
        <p:spPr/>
        <p:txBody>
          <a:bodyPr/>
          <a:lstStyle/>
          <a:p>
            <a:fld id="{EDC8AA99-7238-42D3-B68A-A4E1B56FEE73}" type="slidenum">
              <a:rPr lang="en-US" smtClean="0"/>
              <a:pPr/>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Operating needle</a:t>
            </a:r>
            <a:endParaRPr lang="en-CA" dirty="0"/>
          </a:p>
        </p:txBody>
      </p:sp>
      <p:sp>
        <p:nvSpPr>
          <p:cNvPr id="4" name="Slide Number Placeholder 3"/>
          <p:cNvSpPr>
            <a:spLocks noGrp="1"/>
          </p:cNvSpPr>
          <p:nvPr>
            <p:ph type="sldNum" sz="quarter" idx="12"/>
          </p:nvPr>
        </p:nvSpPr>
        <p:spPr/>
        <p:txBody>
          <a:bodyPr/>
          <a:lstStyle/>
          <a:p>
            <a:fld id="{EDC8AA99-7238-42D3-B68A-A4E1B56FEE73}" type="slidenum">
              <a:rPr lang="en-US" smtClean="0"/>
              <a:pPr/>
              <a:t>4</a:t>
            </a:fld>
            <a:endParaRPr lang="en-US"/>
          </a:p>
        </p:txBody>
      </p:sp>
      <p:pic>
        <p:nvPicPr>
          <p:cNvPr id="29698" name="Picture 2"/>
          <p:cNvPicPr>
            <a:picLocks noChangeAspect="1" noChangeArrowheads="1"/>
          </p:cNvPicPr>
          <p:nvPr/>
        </p:nvPicPr>
        <p:blipFill>
          <a:blip r:embed="rId2" cstate="print"/>
          <a:srcRect/>
          <a:stretch>
            <a:fillRect/>
          </a:stretch>
        </p:blipFill>
        <p:spPr bwMode="auto">
          <a:xfrm>
            <a:off x="5181600" y="2438400"/>
            <a:ext cx="3747670" cy="2343150"/>
          </a:xfrm>
          <a:prstGeom prst="rect">
            <a:avLst/>
          </a:prstGeom>
          <a:noFill/>
          <a:ln w="9525">
            <a:noFill/>
            <a:miter lim="800000"/>
            <a:headEnd/>
            <a:tailEnd/>
          </a:ln>
        </p:spPr>
      </p:pic>
      <p:sp>
        <p:nvSpPr>
          <p:cNvPr id="6" name="Content Placeholder 2"/>
          <p:cNvSpPr>
            <a:spLocks noGrp="1"/>
          </p:cNvSpPr>
          <p:nvPr>
            <p:ph idx="1"/>
          </p:nvPr>
        </p:nvSpPr>
        <p:spPr>
          <a:xfrm>
            <a:off x="228600" y="1752600"/>
            <a:ext cx="8686800" cy="4876800"/>
          </a:xfrm>
        </p:spPr>
        <p:txBody>
          <a:bodyPr/>
          <a:lstStyle/>
          <a:p>
            <a:r>
              <a:rPr lang="en-US" dirty="0" smtClean="0"/>
              <a:t>The normal LMIS can use</a:t>
            </a:r>
            <a:endParaRPr lang="en-CA" dirty="0"/>
          </a:p>
        </p:txBody>
      </p:sp>
      <p:cxnSp>
        <p:nvCxnSpPr>
          <p:cNvPr id="7" name="Straight Arrow Connector 6"/>
          <p:cNvCxnSpPr/>
          <p:nvPr/>
        </p:nvCxnSpPr>
        <p:spPr>
          <a:xfrm flipH="1">
            <a:off x="1828800" y="2362200"/>
            <a:ext cx="457200" cy="2057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200400" y="2362200"/>
            <a:ext cx="685800" cy="1981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2000" y="4572000"/>
            <a:ext cx="182880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CA" sz="2800" dirty="0" smtClean="0">
                <a:solidFill>
                  <a:schemeClr val="lt1"/>
                </a:solidFill>
              </a:rPr>
              <a:t>Pure Metal </a:t>
            </a:r>
          </a:p>
        </p:txBody>
      </p:sp>
      <p:sp>
        <p:nvSpPr>
          <p:cNvPr id="10" name="TextBox 9"/>
          <p:cNvSpPr txBox="1"/>
          <p:nvPr/>
        </p:nvSpPr>
        <p:spPr>
          <a:xfrm>
            <a:off x="3581400" y="4572000"/>
            <a:ext cx="99060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CA" sz="2800" dirty="0" smtClean="0"/>
              <a:t>Alloy</a:t>
            </a:r>
            <a:endParaRPr lang="en-CA" sz="2800" dirty="0"/>
          </a:p>
        </p:txBody>
      </p:sp>
      <p:sp>
        <p:nvSpPr>
          <p:cNvPr id="11" name="Rectangle 10"/>
          <p:cNvSpPr/>
          <p:nvPr/>
        </p:nvSpPr>
        <p:spPr>
          <a:xfrm>
            <a:off x="3657600" y="5257800"/>
            <a:ext cx="2789931" cy="369332"/>
          </a:xfrm>
          <a:prstGeom prst="rect">
            <a:avLst/>
          </a:prstGeom>
        </p:spPr>
        <p:txBody>
          <a:bodyPr wrap="none">
            <a:spAutoFit/>
          </a:bodyPr>
          <a:lstStyle/>
          <a:p>
            <a:r>
              <a:rPr lang="fr-FR" i="1" dirty="0" err="1" smtClean="0"/>
              <a:t>liquid</a:t>
            </a:r>
            <a:r>
              <a:rPr lang="fr-FR" i="1" dirty="0" smtClean="0"/>
              <a:t> </a:t>
            </a:r>
            <a:r>
              <a:rPr lang="fr-FR" i="1" dirty="0" err="1" smtClean="0"/>
              <a:t>alloy</a:t>
            </a:r>
            <a:r>
              <a:rPr lang="fr-FR" i="1" dirty="0" smtClean="0"/>
              <a:t> ion source (LAIS)</a:t>
            </a:r>
            <a:endParaRPr lang="en-CA"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History of LMIS</a:t>
            </a:r>
            <a:endParaRPr lang="en-CA" dirty="0"/>
          </a:p>
        </p:txBody>
      </p:sp>
      <p:sp>
        <p:nvSpPr>
          <p:cNvPr id="4" name="Slide Number Placeholder 3"/>
          <p:cNvSpPr>
            <a:spLocks noGrp="1"/>
          </p:cNvSpPr>
          <p:nvPr>
            <p:ph type="sldNum" sz="quarter" idx="12"/>
          </p:nvPr>
        </p:nvSpPr>
        <p:spPr/>
        <p:txBody>
          <a:bodyPr/>
          <a:lstStyle/>
          <a:p>
            <a:fld id="{EDC8AA99-7238-42D3-B68A-A4E1B56FEE73}" type="slidenum">
              <a:rPr lang="en-US" smtClean="0"/>
              <a:pPr/>
              <a:t>5</a:t>
            </a:fld>
            <a:endParaRPr lang="en-US"/>
          </a:p>
        </p:txBody>
      </p:sp>
      <p:sp>
        <p:nvSpPr>
          <p:cNvPr id="5" name="Content Placeholder 2"/>
          <p:cNvSpPr txBox="1">
            <a:spLocks/>
          </p:cNvSpPr>
          <p:nvPr/>
        </p:nvSpPr>
        <p:spPr>
          <a:xfrm>
            <a:off x="457200" y="19812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1" u="none" strike="noStrike" kern="1200" cap="none" spc="0" normalizeH="0" baseline="0" noProof="0" dirty="0" smtClean="0">
                <a:ln>
                  <a:noFill/>
                </a:ln>
                <a:solidFill>
                  <a:schemeClr val="tx1"/>
                </a:solidFill>
                <a:effectLst/>
                <a:uLnTx/>
                <a:uFillTx/>
                <a:latin typeface="+mn-lt"/>
                <a:ea typeface="+mn-ea"/>
                <a:cs typeface="+mn-cs"/>
              </a:rPr>
              <a:t>Gilbert (1600): </a:t>
            </a:r>
            <a:r>
              <a:rPr lang="en-US" sz="3200" dirty="0" smtClean="0"/>
              <a:t>fluid under high tension forms a cone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err="1" smtClean="0">
                <a:ln>
                  <a:noFill/>
                </a:ln>
                <a:solidFill>
                  <a:schemeClr val="tx1"/>
                </a:solidFill>
                <a:effectLst/>
                <a:uLnTx/>
                <a:uFillTx/>
                <a:latin typeface="+mn-lt"/>
                <a:ea typeface="+mn-ea"/>
                <a:cs typeface="+mn-cs"/>
              </a:rPr>
              <a:t>Zeleny</a:t>
            </a:r>
            <a:r>
              <a:rPr kumimoji="0" lang="en-CA" sz="3200" b="0" i="0" u="none" strike="noStrike" kern="1200" cap="none" spc="0" normalizeH="0" baseline="0" noProof="0" dirty="0" smtClean="0">
                <a:ln>
                  <a:noFill/>
                </a:ln>
                <a:solidFill>
                  <a:schemeClr val="tx1"/>
                </a:solidFill>
                <a:effectLst/>
                <a:uLnTx/>
                <a:uFillTx/>
                <a:latin typeface="+mn-lt"/>
                <a:ea typeface="+mn-ea"/>
                <a:cs typeface="+mn-cs"/>
              </a:rPr>
              <a:t> (1914):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Observed and filmed cones and jets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3200" b="0" i="0" u="none" strike="noStrike" kern="1200" cap="none" spc="0" normalizeH="0" baseline="0" noProof="0" dirty="0" smtClean="0">
                <a:ln>
                  <a:noFill/>
                </a:ln>
                <a:solidFill>
                  <a:schemeClr val="tx1"/>
                </a:solidFill>
                <a:effectLst/>
                <a:uLnTx/>
                <a:uFillTx/>
                <a:latin typeface="+mn-lt"/>
                <a:ea typeface="+mn-ea"/>
                <a:cs typeface="+mn-cs"/>
              </a:rPr>
              <a:t>Taylor (1964):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exactly conical solution to equations of </a:t>
            </a:r>
            <a:r>
              <a:rPr kumimoji="0" lang="en-CA" sz="3200" b="0" i="0" u="none" strike="noStrike" kern="1200" cap="none" spc="0" normalizeH="0" baseline="0" noProof="0" dirty="0" smtClean="0">
                <a:ln>
                  <a:noFill/>
                </a:ln>
                <a:solidFill>
                  <a:schemeClr val="tx1"/>
                </a:solidFill>
                <a:effectLst/>
                <a:uLnTx/>
                <a:uFillTx/>
                <a:latin typeface="+mn-lt"/>
                <a:ea typeface="+mn-ea"/>
                <a:cs typeface="+mn-cs"/>
              </a:rPr>
              <a:t>Electro Hydro Dynamics (EHD)</a:t>
            </a:r>
            <a:endParaRPr kumimoji="0" lang="en-CA"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Rectangle 5"/>
          <p:cNvSpPr/>
          <p:nvPr/>
        </p:nvSpPr>
        <p:spPr>
          <a:xfrm>
            <a:off x="304800" y="990600"/>
            <a:ext cx="2008883" cy="369332"/>
          </a:xfrm>
          <a:prstGeom prst="rect">
            <a:avLst/>
          </a:prstGeom>
        </p:spPr>
        <p:txBody>
          <a:bodyPr wrap="none">
            <a:spAutoFit/>
          </a:bodyPr>
          <a:lstStyle/>
          <a:p>
            <a:r>
              <a:rPr lang="en-CA" i="1" dirty="0" smtClean="0">
                <a:solidFill>
                  <a:schemeClr val="bg1"/>
                </a:solidFill>
              </a:rPr>
              <a:t>Early observations: </a:t>
            </a:r>
          </a:p>
        </p:txBody>
      </p:sp>
      <p:pic>
        <p:nvPicPr>
          <p:cNvPr id="7" name="Picture 2" descr="UVic Centre for Advanced Materials and Related Technology"/>
          <p:cNvPicPr>
            <a:picLocks noChangeAspect="1" noChangeArrowheads="1"/>
          </p:cNvPicPr>
          <p:nvPr/>
        </p:nvPicPr>
        <p:blipFill>
          <a:blip r:embed="rId2" cstate="print"/>
          <a:srcRect/>
          <a:stretch>
            <a:fillRect/>
          </a:stretch>
        </p:blipFill>
        <p:spPr bwMode="auto">
          <a:xfrm>
            <a:off x="5638800" y="152400"/>
            <a:ext cx="1959924" cy="361951"/>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Early work</a:t>
            </a:r>
            <a:endParaRPr lang="en-CA" dirty="0"/>
          </a:p>
        </p:txBody>
      </p:sp>
      <p:sp>
        <p:nvSpPr>
          <p:cNvPr id="4" name="Slide Number Placeholder 3"/>
          <p:cNvSpPr>
            <a:spLocks noGrp="1"/>
          </p:cNvSpPr>
          <p:nvPr>
            <p:ph type="sldNum" sz="quarter" idx="12"/>
          </p:nvPr>
        </p:nvSpPr>
        <p:spPr/>
        <p:txBody>
          <a:bodyPr/>
          <a:lstStyle/>
          <a:p>
            <a:fld id="{EDC8AA99-7238-42D3-B68A-A4E1B56FEE73}" type="slidenum">
              <a:rPr lang="en-US" smtClean="0"/>
              <a:pPr/>
              <a:t>6</a:t>
            </a:fld>
            <a:endParaRPr lang="en-US"/>
          </a:p>
        </p:txBody>
      </p:sp>
      <p:pic>
        <p:nvPicPr>
          <p:cNvPr id="5" name="Picture 2"/>
          <p:cNvPicPr>
            <a:picLocks noChangeAspect="1" noChangeArrowheads="1"/>
          </p:cNvPicPr>
          <p:nvPr/>
        </p:nvPicPr>
        <p:blipFill>
          <a:blip r:embed="rId2" cstate="print"/>
          <a:srcRect/>
          <a:stretch>
            <a:fillRect/>
          </a:stretch>
        </p:blipFill>
        <p:spPr bwMode="auto">
          <a:xfrm>
            <a:off x="304800" y="1600200"/>
            <a:ext cx="3672408" cy="4896544"/>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4267200" y="2971800"/>
            <a:ext cx="4552950" cy="3552825"/>
          </a:xfrm>
          <a:prstGeom prst="rect">
            <a:avLst/>
          </a:prstGeom>
          <a:noFill/>
          <a:ln w="9525">
            <a:noFill/>
            <a:miter lim="800000"/>
            <a:headEnd/>
            <a:tailEnd/>
          </a:ln>
        </p:spPr>
      </p:pic>
      <p:pic>
        <p:nvPicPr>
          <p:cNvPr id="7" name="Picture 2" descr="UVic Centre for Advanced Materials and Related Technology"/>
          <p:cNvPicPr>
            <a:picLocks noChangeAspect="1" noChangeArrowheads="1"/>
          </p:cNvPicPr>
          <p:nvPr/>
        </p:nvPicPr>
        <p:blipFill>
          <a:blip r:embed="rId4" cstate="print"/>
          <a:srcRect/>
          <a:stretch>
            <a:fillRect/>
          </a:stretch>
        </p:blipFill>
        <p:spPr bwMode="auto">
          <a:xfrm>
            <a:off x="5638800" y="152400"/>
            <a:ext cx="1959924" cy="361951"/>
          </a:xfrm>
          <a:prstGeom prst="rect">
            <a:avLst/>
          </a:prstGeom>
          <a:noFill/>
        </p:spPr>
      </p:pic>
      <p:sp>
        <p:nvSpPr>
          <p:cNvPr id="8" name="Rectangle 7"/>
          <p:cNvSpPr/>
          <p:nvPr/>
        </p:nvSpPr>
        <p:spPr>
          <a:xfrm>
            <a:off x="4191000" y="1752600"/>
            <a:ext cx="4572000" cy="1200329"/>
          </a:xfrm>
          <a:prstGeom prst="rect">
            <a:avLst/>
          </a:prstGeom>
        </p:spPr>
        <p:txBody>
          <a:bodyPr>
            <a:spAutoFit/>
          </a:bodyPr>
          <a:lstStyle/>
          <a:p>
            <a:r>
              <a:rPr lang="en-US" b="1" dirty="0" err="1" smtClean="0"/>
              <a:t>Zeleny</a:t>
            </a:r>
            <a:r>
              <a:rPr lang="en-US" b="1" dirty="0" smtClean="0"/>
              <a:t> 1914: he took excellent ultra fast</a:t>
            </a:r>
          </a:p>
          <a:p>
            <a:r>
              <a:rPr lang="en-US" b="1" dirty="0" smtClean="0"/>
              <a:t>pictures of TC moving the photo plaque with</a:t>
            </a:r>
          </a:p>
          <a:p>
            <a:r>
              <a:rPr lang="en-CA" b="1" dirty="0" smtClean="0"/>
              <a:t>a rubber band! Inventor of </a:t>
            </a:r>
            <a:r>
              <a:rPr lang="en-CA" b="1" dirty="0" err="1" smtClean="0"/>
              <a:t>Zeleny</a:t>
            </a:r>
            <a:endParaRPr lang="en-CA" b="1" dirty="0" smtClean="0"/>
          </a:p>
          <a:p>
            <a:r>
              <a:rPr lang="en-CA" b="1" dirty="0" smtClean="0"/>
              <a:t>Electroscope (University of </a:t>
            </a:r>
            <a:r>
              <a:rPr lang="en-CA" b="1" dirty="0" err="1" smtClean="0"/>
              <a:t>Minesota</a:t>
            </a:r>
            <a:r>
              <a:rPr lang="en-CA" b="1" dirty="0" smtClean="0"/>
              <a:t>)</a:t>
            </a:r>
            <a:endParaRPr lang="en-CA"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7239000" cy="1143000"/>
          </a:xfrm>
        </p:spPr>
        <p:txBody>
          <a:bodyPr>
            <a:normAutofit/>
          </a:bodyPr>
          <a:lstStyle/>
          <a:p>
            <a:r>
              <a:rPr lang="en-US" sz="3200" dirty="0" smtClean="0"/>
              <a:t>Interaction Electric field - Liquid surface</a:t>
            </a:r>
            <a:r>
              <a:rPr lang="en-CA" sz="3200" dirty="0" smtClean="0"/>
              <a:t/>
            </a:r>
            <a:br>
              <a:rPr lang="en-CA" sz="3200" dirty="0" smtClean="0"/>
            </a:br>
            <a:endParaRPr lang="en-CA" sz="3200" dirty="0"/>
          </a:p>
        </p:txBody>
      </p:sp>
      <p:sp>
        <p:nvSpPr>
          <p:cNvPr id="3" name="Content Placeholder 2"/>
          <p:cNvSpPr>
            <a:spLocks noGrp="1"/>
          </p:cNvSpPr>
          <p:nvPr>
            <p:ph idx="1"/>
          </p:nvPr>
        </p:nvSpPr>
        <p:spPr>
          <a:xfrm>
            <a:off x="0" y="1981200"/>
            <a:ext cx="8686800" cy="4876800"/>
          </a:xfrm>
        </p:spPr>
        <p:txBody>
          <a:bodyPr/>
          <a:lstStyle/>
          <a:p>
            <a:r>
              <a:rPr lang="en-US" b="1" dirty="0" smtClean="0"/>
              <a:t>Electrostatic energy and surface tension energy</a:t>
            </a:r>
            <a:endParaRPr lang="en-CA" dirty="0" smtClean="0"/>
          </a:p>
          <a:p>
            <a:endParaRPr lang="en-CA" dirty="0"/>
          </a:p>
        </p:txBody>
      </p:sp>
      <p:sp>
        <p:nvSpPr>
          <p:cNvPr id="4" name="Slide Number Placeholder 3"/>
          <p:cNvSpPr>
            <a:spLocks noGrp="1"/>
          </p:cNvSpPr>
          <p:nvPr>
            <p:ph type="sldNum" sz="quarter" idx="12"/>
          </p:nvPr>
        </p:nvSpPr>
        <p:spPr/>
        <p:txBody>
          <a:bodyPr/>
          <a:lstStyle/>
          <a:p>
            <a:fld id="{EDC8AA99-7238-42D3-B68A-A4E1B56FEE73}" type="slidenum">
              <a:rPr lang="en-US" smtClean="0"/>
              <a:pPr/>
              <a:t>7</a:t>
            </a:fld>
            <a:endParaRPr lang="en-US"/>
          </a:p>
        </p:txBody>
      </p:sp>
      <p:pic>
        <p:nvPicPr>
          <p:cNvPr id="5" name="Picture 2"/>
          <p:cNvPicPr>
            <a:picLocks noChangeAspect="1" noChangeArrowheads="1"/>
          </p:cNvPicPr>
          <p:nvPr/>
        </p:nvPicPr>
        <p:blipFill>
          <a:blip r:embed="rId2" cstate="print"/>
          <a:srcRect/>
          <a:stretch>
            <a:fillRect/>
          </a:stretch>
        </p:blipFill>
        <p:spPr bwMode="auto">
          <a:xfrm>
            <a:off x="971600" y="2852936"/>
            <a:ext cx="7200800" cy="3463165"/>
          </a:xfrm>
          <a:prstGeom prst="rect">
            <a:avLst/>
          </a:prstGeom>
          <a:noFill/>
          <a:ln w="9525">
            <a:noFill/>
            <a:miter lim="800000"/>
            <a:headEnd/>
            <a:tailEnd/>
          </a:ln>
        </p:spPr>
      </p:pic>
      <p:pic>
        <p:nvPicPr>
          <p:cNvPr id="6" name="Picture 2" descr="UVic Centre for Advanced Materials and Related Technology"/>
          <p:cNvPicPr>
            <a:picLocks noChangeAspect="1" noChangeArrowheads="1"/>
          </p:cNvPicPr>
          <p:nvPr/>
        </p:nvPicPr>
        <p:blipFill>
          <a:blip r:embed="rId3" cstate="print"/>
          <a:srcRect/>
          <a:stretch>
            <a:fillRect/>
          </a:stretch>
        </p:blipFill>
        <p:spPr bwMode="auto">
          <a:xfrm>
            <a:off x="5638800" y="152400"/>
            <a:ext cx="1959924" cy="361951"/>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cstate="print"/>
          <a:srcRect/>
          <a:stretch>
            <a:fillRect/>
          </a:stretch>
        </p:blipFill>
        <p:spPr bwMode="auto">
          <a:xfrm>
            <a:off x="685800" y="2389765"/>
            <a:ext cx="7772400" cy="4468235"/>
          </a:xfrm>
          <a:prstGeom prst="rect">
            <a:avLst/>
          </a:prstGeom>
          <a:noFill/>
          <a:ln w="9525">
            <a:noFill/>
            <a:miter lim="800000"/>
            <a:headEnd/>
            <a:tailEnd/>
          </a:ln>
        </p:spPr>
      </p:pic>
      <p:sp>
        <p:nvSpPr>
          <p:cNvPr id="2" name="Title 1"/>
          <p:cNvSpPr>
            <a:spLocks noGrp="1"/>
          </p:cNvSpPr>
          <p:nvPr>
            <p:ph type="title"/>
          </p:nvPr>
        </p:nvSpPr>
        <p:spPr/>
        <p:txBody>
          <a:bodyPr/>
          <a:lstStyle/>
          <a:p>
            <a:r>
              <a:rPr lang="en-CA" dirty="0" smtClean="0"/>
              <a:t>Why LMIS?</a:t>
            </a:r>
            <a:endParaRPr lang="en-CA" dirty="0"/>
          </a:p>
        </p:txBody>
      </p:sp>
      <p:sp>
        <p:nvSpPr>
          <p:cNvPr id="4" name="Slide Number Placeholder 3"/>
          <p:cNvSpPr>
            <a:spLocks noGrp="1"/>
          </p:cNvSpPr>
          <p:nvPr>
            <p:ph type="sldNum" sz="quarter" idx="12"/>
          </p:nvPr>
        </p:nvSpPr>
        <p:spPr/>
        <p:txBody>
          <a:bodyPr/>
          <a:lstStyle/>
          <a:p>
            <a:fld id="{EDC8AA99-7238-42D3-B68A-A4E1B56FEE73}" type="slidenum">
              <a:rPr lang="en-US" smtClean="0"/>
              <a:pPr/>
              <a:t>8</a:t>
            </a:fld>
            <a:endParaRPr lang="en-US"/>
          </a:p>
        </p:txBody>
      </p:sp>
      <p:pic>
        <p:nvPicPr>
          <p:cNvPr id="6" name="Picture 3"/>
          <p:cNvPicPr>
            <a:picLocks noChangeAspect="1" noChangeArrowheads="1"/>
          </p:cNvPicPr>
          <p:nvPr/>
        </p:nvPicPr>
        <p:blipFill>
          <a:blip r:embed="rId3" cstate="print"/>
          <a:srcRect/>
          <a:stretch>
            <a:fillRect/>
          </a:stretch>
        </p:blipFill>
        <p:spPr bwMode="auto">
          <a:xfrm>
            <a:off x="0" y="2057400"/>
            <a:ext cx="3314700" cy="295275"/>
          </a:xfrm>
          <a:prstGeom prst="rect">
            <a:avLst/>
          </a:prstGeom>
          <a:noFill/>
          <a:ln w="9525">
            <a:noFill/>
            <a:miter lim="800000"/>
            <a:headEnd/>
            <a:tailEnd/>
          </a:ln>
        </p:spPr>
      </p:pic>
      <p:pic>
        <p:nvPicPr>
          <p:cNvPr id="7" name="Picture 2" descr="UVic Centre for Advanced Materials and Related Technology"/>
          <p:cNvPicPr>
            <a:picLocks noChangeAspect="1" noChangeArrowheads="1"/>
          </p:cNvPicPr>
          <p:nvPr/>
        </p:nvPicPr>
        <p:blipFill>
          <a:blip r:embed="rId4" cstate="print"/>
          <a:srcRect/>
          <a:stretch>
            <a:fillRect/>
          </a:stretch>
        </p:blipFill>
        <p:spPr bwMode="auto">
          <a:xfrm>
            <a:off x="5638800" y="152400"/>
            <a:ext cx="1959924" cy="361951"/>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7239000" cy="1143000"/>
          </a:xfrm>
        </p:spPr>
        <p:txBody>
          <a:bodyPr>
            <a:normAutofit/>
          </a:bodyPr>
          <a:lstStyle/>
          <a:p>
            <a:r>
              <a:rPr lang="en-CA" sz="3600" dirty="0" smtClean="0"/>
              <a:t>Comparison of Various Ion Sources</a:t>
            </a:r>
            <a:endParaRPr lang="en-CA" sz="3600" dirty="0"/>
          </a:p>
        </p:txBody>
      </p:sp>
      <p:sp>
        <p:nvSpPr>
          <p:cNvPr id="4" name="Slide Number Placeholder 3"/>
          <p:cNvSpPr>
            <a:spLocks noGrp="1"/>
          </p:cNvSpPr>
          <p:nvPr>
            <p:ph type="sldNum" sz="quarter" idx="12"/>
          </p:nvPr>
        </p:nvSpPr>
        <p:spPr/>
        <p:txBody>
          <a:bodyPr/>
          <a:lstStyle/>
          <a:p>
            <a:fld id="{EDC8AA99-7238-42D3-B68A-A4E1B56FEE73}" type="slidenum">
              <a:rPr lang="en-US" smtClean="0"/>
              <a:pPr/>
              <a:t>9</a:t>
            </a:fld>
            <a:endParaRPr lang="en-US"/>
          </a:p>
        </p:txBody>
      </p:sp>
      <p:pic>
        <p:nvPicPr>
          <p:cNvPr id="5" name="Picture 3"/>
          <p:cNvPicPr>
            <a:picLocks noGrp="1" noChangeAspect="1" noChangeArrowheads="1"/>
          </p:cNvPicPr>
          <p:nvPr>
            <p:ph idx="1"/>
          </p:nvPr>
        </p:nvPicPr>
        <p:blipFill>
          <a:blip r:embed="rId2" cstate="print"/>
          <a:srcRect/>
          <a:stretch>
            <a:fillRect/>
          </a:stretch>
        </p:blipFill>
        <p:spPr bwMode="auto">
          <a:xfrm>
            <a:off x="457200" y="2514600"/>
            <a:ext cx="8486775" cy="3971925"/>
          </a:xfrm>
          <a:prstGeom prst="rect">
            <a:avLst/>
          </a:prstGeom>
          <a:noFill/>
          <a:ln w="9525">
            <a:noFill/>
            <a:miter lim="800000"/>
            <a:headEnd/>
            <a:tailEnd/>
          </a:ln>
        </p:spPr>
      </p:pic>
      <p:pic>
        <p:nvPicPr>
          <p:cNvPr id="6" name="Picture 2" descr="UVic Centre for Advanced Materials and Related Technology"/>
          <p:cNvPicPr>
            <a:picLocks noChangeAspect="1" noChangeArrowheads="1"/>
          </p:cNvPicPr>
          <p:nvPr/>
        </p:nvPicPr>
        <p:blipFill>
          <a:blip r:embed="rId3" cstate="print"/>
          <a:srcRect/>
          <a:stretch>
            <a:fillRect/>
          </a:stretch>
        </p:blipFill>
        <p:spPr bwMode="auto">
          <a:xfrm>
            <a:off x="5638800" y="152400"/>
            <a:ext cx="1959924" cy="361951"/>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FAEC0E0-4ABC-4077-8922-293239654A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212</TotalTime>
  <Words>412</Words>
  <Application>Microsoft Office PowerPoint</Application>
  <PresentationFormat>On-screen Show (4:3)</PresentationFormat>
  <Paragraphs>71</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Liquid Metal Ion Source</vt:lpstr>
      <vt:lpstr>What is LMIS ?</vt:lpstr>
      <vt:lpstr>What is LMIS?</vt:lpstr>
      <vt:lpstr>Operating needle</vt:lpstr>
      <vt:lpstr>History of LMIS</vt:lpstr>
      <vt:lpstr>Early work</vt:lpstr>
      <vt:lpstr>Interaction Electric field - Liquid surface </vt:lpstr>
      <vt:lpstr>Why LMIS?</vt:lpstr>
      <vt:lpstr>Comparison of Various Ion Sources</vt:lpstr>
      <vt:lpstr>Requirements For The  Ideal Liquid Metal Ion Source</vt:lpstr>
      <vt:lpstr>Ion sources for FIB</vt:lpstr>
      <vt:lpstr>Ga source: LMIS</vt:lpstr>
      <vt:lpstr>Ga source: LMIS</vt:lpstr>
      <vt:lpstr>Operation Principle of LMIS</vt:lpstr>
      <vt:lpstr>Operation Principle of LMIS</vt:lpstr>
      <vt:lpstr>Advantages</vt:lpstr>
      <vt:lpstr>Thanks for your kind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Liquid Metal Ion Source</dc:title>
  <dc:creator>Nima</dc:creator>
  <cp:lastModifiedBy>Nima</cp:lastModifiedBy>
  <cp:revision>17</cp:revision>
  <dcterms:modified xsi:type="dcterms:W3CDTF">2011-11-08T14:47:42Z</dcterms:modified>
  <cp:category>2010 abstract</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TC018813529991</vt:lpwstr>
  </property>
</Properties>
</file>